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58" r:id="rId4"/>
    <p:sldId id="259" r:id="rId5"/>
    <p:sldId id="263" r:id="rId6"/>
    <p:sldId id="260" r:id="rId7"/>
    <p:sldId id="270" r:id="rId8"/>
    <p:sldId id="264" r:id="rId9"/>
    <p:sldId id="265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66FF99"/>
    <a:srgbClr val="FFFFCC"/>
    <a:srgbClr val="D67B36"/>
    <a:srgbClr val="529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03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51445647430336E-2"/>
          <c:y val="0.30769180421861614"/>
          <c:w val="0.38280874567625756"/>
          <c:h val="0.692308157516548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explosion val="20"/>
          <c:dPt>
            <c:idx val="1"/>
            <c:bubble3D val="0"/>
            <c:explosion val="0"/>
            <c:spPr>
              <a:solidFill>
                <a:srgbClr val="0066FF"/>
              </a:solidFill>
            </c:spPr>
          </c:dPt>
          <c:dPt>
            <c:idx val="2"/>
            <c:bubble3D val="0"/>
            <c:explosion val="18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explosion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C00000"/>
              </a:solidFill>
            </c:spPr>
          </c:dPt>
          <c:dPt>
            <c:idx val="6"/>
            <c:bubble3D val="0"/>
            <c:spPr>
              <a:solidFill>
                <a:schemeClr val="bg1"/>
              </a:solidFill>
            </c:spPr>
          </c:dPt>
          <c:dPt>
            <c:idx val="7"/>
            <c:bubble3D val="0"/>
            <c:spPr>
              <a:solidFill>
                <a:srgbClr val="59CDB1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музыкальные руководители</c:v>
                </c:pt>
                <c:pt idx="1">
                  <c:v>административный  персонал</c:v>
                </c:pt>
                <c:pt idx="2">
                  <c:v>педагогический персонал</c:v>
                </c:pt>
                <c:pt idx="3">
                  <c:v>воспитатели</c:v>
                </c:pt>
                <c:pt idx="4">
                  <c:v>инструктора по физ. культуре</c:v>
                </c:pt>
                <c:pt idx="5">
                  <c:v>педагоги-психологи</c:v>
                </c:pt>
                <c:pt idx="6">
                  <c:v>учителя-логопеды</c:v>
                </c:pt>
                <c:pt idx="7">
                  <c:v>старшие  воспитатели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</c:v>
                </c:pt>
                <c:pt idx="1">
                  <c:v>27</c:v>
                </c:pt>
                <c:pt idx="2">
                  <c:v>223</c:v>
                </c:pt>
                <c:pt idx="3">
                  <c:v>181</c:v>
                </c:pt>
                <c:pt idx="4">
                  <c:v>9</c:v>
                </c:pt>
                <c:pt idx="5">
                  <c:v>2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0306472972175178"/>
          <c:y val="0.19940183801126685"/>
          <c:w val="0.57877597760771593"/>
          <c:h val="0.72358881484860726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44A0A-0CD8-40FD-B30B-00E5EA50E604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F25B4-BD62-4948-8007-D5D556AE3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4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F25B4-BD62-4948-8007-D5D556AE3C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1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nywalls.com/pic/201211/1024x768/anywalls.com-52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464" y="-212945"/>
            <a:ext cx="6901040" cy="93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26" y="107504"/>
            <a:ext cx="6678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Информация  о   деятельности  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дошкольных   образовательных  организаций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Володарского   муниципального   района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5903" y="572412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85873" y="2627785"/>
            <a:ext cx="2283287" cy="2160240"/>
          </a:xfrm>
          <a:prstGeom prst="rect">
            <a:avLst/>
          </a:prstGeom>
          <a:solidFill>
            <a:srgbClr val="59CD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60EE2"/>
                </a:solidFill>
              </a:rPr>
              <a:t>17</a:t>
            </a:r>
          </a:p>
          <a:p>
            <a:pPr algn="ctr"/>
            <a:r>
              <a:rPr lang="ru-RU" sz="2000" dirty="0" smtClean="0">
                <a:solidFill>
                  <a:srgbClr val="360EE2"/>
                </a:solidFill>
              </a:rPr>
              <a:t>дошкольных</a:t>
            </a:r>
          </a:p>
          <a:p>
            <a:pPr algn="ctr"/>
            <a:r>
              <a:rPr lang="ru-RU" sz="2000" dirty="0" smtClean="0">
                <a:solidFill>
                  <a:srgbClr val="360EE2"/>
                </a:solidFill>
              </a:rPr>
              <a:t>образовательных</a:t>
            </a:r>
          </a:p>
          <a:p>
            <a:pPr algn="ctr"/>
            <a:r>
              <a:rPr lang="ru-RU" sz="2000" dirty="0" smtClean="0">
                <a:solidFill>
                  <a:srgbClr val="360EE2"/>
                </a:solidFill>
              </a:rPr>
              <a:t>организаций</a:t>
            </a:r>
          </a:p>
          <a:p>
            <a:pPr algn="ctr"/>
            <a:r>
              <a:rPr lang="ru-RU" sz="2000" b="1" dirty="0" smtClean="0">
                <a:solidFill>
                  <a:srgbClr val="360EE2"/>
                </a:solidFill>
              </a:rPr>
              <a:t>2546</a:t>
            </a:r>
          </a:p>
          <a:p>
            <a:pPr algn="ctr"/>
            <a:r>
              <a:rPr lang="ru-RU" sz="2000" dirty="0" smtClean="0">
                <a:solidFill>
                  <a:srgbClr val="360EE2"/>
                </a:solidFill>
              </a:rPr>
              <a:t>детей</a:t>
            </a:r>
            <a:endParaRPr lang="ru-RU" sz="2000" dirty="0">
              <a:solidFill>
                <a:srgbClr val="360EE2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420889" y="2051721"/>
            <a:ext cx="2626596" cy="504055"/>
          </a:xfrm>
          <a:prstGeom prst="triangle">
            <a:avLst>
              <a:gd name="adj" fmla="val 51476"/>
            </a:avLst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47485" y="3995936"/>
            <a:ext cx="1674186" cy="1264786"/>
          </a:xfrm>
          <a:prstGeom prst="rect">
            <a:avLst/>
          </a:prstGeom>
          <a:solidFill>
            <a:srgbClr val="59CD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60EE2"/>
                </a:solidFill>
              </a:rPr>
              <a:t>6</a:t>
            </a:r>
          </a:p>
          <a:p>
            <a:pPr algn="ctr"/>
            <a:r>
              <a:rPr lang="ru-RU" dirty="0" smtClean="0">
                <a:solidFill>
                  <a:srgbClr val="360EE2"/>
                </a:solidFill>
              </a:rPr>
              <a:t>автономных ДОО</a:t>
            </a:r>
            <a:endParaRPr lang="ru-RU" dirty="0">
              <a:solidFill>
                <a:srgbClr val="360EE2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941168" y="3419872"/>
            <a:ext cx="1890210" cy="484559"/>
          </a:xfrm>
          <a:prstGeom prst="triangle">
            <a:avLst>
              <a:gd name="adj" fmla="val 51476"/>
            </a:avLst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6602" y="4067944"/>
            <a:ext cx="2202278" cy="2088232"/>
          </a:xfrm>
          <a:prstGeom prst="rect">
            <a:avLst/>
          </a:prstGeom>
          <a:solidFill>
            <a:srgbClr val="59CD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60EE2"/>
                </a:solidFill>
              </a:rPr>
              <a:t>11</a:t>
            </a:r>
          </a:p>
          <a:p>
            <a:pPr algn="ctr"/>
            <a:r>
              <a:rPr lang="ru-RU" sz="2000" dirty="0" smtClean="0">
                <a:solidFill>
                  <a:srgbClr val="360EE2"/>
                </a:solidFill>
              </a:rPr>
              <a:t>бюджетных  ДОО  :</a:t>
            </a:r>
          </a:p>
          <a:p>
            <a:r>
              <a:rPr lang="ru-RU" sz="2000" b="1" dirty="0" smtClean="0">
                <a:solidFill>
                  <a:srgbClr val="360EE2"/>
                </a:solidFill>
              </a:rPr>
              <a:t>2</a:t>
            </a:r>
            <a:r>
              <a:rPr lang="ru-RU" sz="2000" dirty="0" smtClean="0">
                <a:solidFill>
                  <a:srgbClr val="360EE2"/>
                </a:solidFill>
              </a:rPr>
              <a:t> структурных подразделения </a:t>
            </a:r>
            <a:r>
              <a:rPr lang="ru-RU" sz="2000" b="1" dirty="0" smtClean="0">
                <a:solidFill>
                  <a:srgbClr val="360EE2"/>
                </a:solidFill>
              </a:rPr>
              <a:t>2</a:t>
            </a:r>
            <a:r>
              <a:rPr lang="ru-RU" sz="2000" dirty="0" smtClean="0">
                <a:solidFill>
                  <a:srgbClr val="360EE2"/>
                </a:solidFill>
              </a:rPr>
              <a:t> семейных ДОО</a:t>
            </a:r>
            <a:endParaRPr lang="ru-RU" sz="2000" dirty="0">
              <a:solidFill>
                <a:srgbClr val="360EE2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3627" y="3347864"/>
            <a:ext cx="2367262" cy="628575"/>
          </a:xfrm>
          <a:prstGeom prst="triangle">
            <a:avLst>
              <a:gd name="adj" fmla="val 51476"/>
            </a:avLst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CC"/>
              </a:solidFill>
            </a:endParaRPr>
          </a:p>
        </p:txBody>
      </p:sp>
      <p:sp>
        <p:nvSpPr>
          <p:cNvPr id="19" name="Двойная стрелка влево/вверх 18"/>
          <p:cNvSpPr/>
          <p:nvPr/>
        </p:nvSpPr>
        <p:spPr>
          <a:xfrm rot="16200000" flipV="1">
            <a:off x="1619035" y="2417261"/>
            <a:ext cx="447313" cy="1156392"/>
          </a:xfrm>
          <a:prstGeom prst="leftUpArrow">
            <a:avLst/>
          </a:prstGeom>
          <a:solidFill>
            <a:srgbClr val="2AC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верх 19"/>
          <p:cNvSpPr/>
          <p:nvPr/>
        </p:nvSpPr>
        <p:spPr>
          <a:xfrm rot="16200000">
            <a:off x="5248198" y="2518032"/>
            <a:ext cx="447313" cy="1098867"/>
          </a:xfrm>
          <a:prstGeom prst="leftUpArrow">
            <a:avLst/>
          </a:prstGeom>
          <a:solidFill>
            <a:srgbClr val="2AC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53671803"/>
              </p:ext>
            </p:extLst>
          </p:nvPr>
        </p:nvGraphicFramePr>
        <p:xfrm>
          <a:off x="-52952" y="5908794"/>
          <a:ext cx="6910952" cy="305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585872" y="5580111"/>
            <a:ext cx="4135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Сведения   о   персонале   дошкольных  образовательных    организаций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7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nywalls.com/pic/201211/1024x768/anywalls.com-52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040" y="1"/>
            <a:ext cx="6901040" cy="93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45664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ОСНОВНЫЕ  НАПРАВЛЕНИЯ  ДЕЯТЕЛЬНОСТИ  ДОО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 В  РАМКАХ   ФЕДЕРАЛЬНОГО  ГОСУДАРСТВЕННОГО   ОБРАЗОВАТЕЛЬНОГО  СТАНДАРТА   ДОШКОЛЬНОГО   ОБРАЗОВАНИЯ</a:t>
            </a:r>
          </a:p>
          <a:p>
            <a:pPr algn="ctr"/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596" y="1475656"/>
            <a:ext cx="3969764" cy="17281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оздание  </a:t>
            </a:r>
            <a:r>
              <a:rPr lang="ru-RU" dirty="0">
                <a:solidFill>
                  <a:schemeClr val="tx1"/>
                </a:solidFill>
              </a:rPr>
              <a:t>благоприятных условий </a:t>
            </a:r>
            <a:r>
              <a:rPr lang="ru-RU" dirty="0" smtClean="0">
                <a:solidFill>
                  <a:schemeClr val="tx1"/>
                </a:solidFill>
              </a:rPr>
              <a:t>развития  </a:t>
            </a:r>
            <a:r>
              <a:rPr lang="ru-RU" dirty="0">
                <a:solidFill>
                  <a:schemeClr val="tx1"/>
                </a:solidFill>
              </a:rPr>
              <a:t>детей 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>
                <a:solidFill>
                  <a:schemeClr val="tx1"/>
                </a:solidFill>
              </a:rPr>
              <a:t>соответствии с их </a:t>
            </a:r>
            <a:r>
              <a:rPr lang="ru-RU" dirty="0" smtClean="0">
                <a:solidFill>
                  <a:schemeClr val="tx1"/>
                </a:solidFill>
              </a:rPr>
              <a:t> возрастными  и </a:t>
            </a:r>
            <a:r>
              <a:rPr lang="ru-RU" dirty="0">
                <a:solidFill>
                  <a:schemeClr val="tx1"/>
                </a:solidFill>
              </a:rPr>
              <a:t>индивидуальными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особенностями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6632" y="1475656"/>
            <a:ext cx="2357184" cy="17281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повышение социального статуса дошкольного образования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12176" y="3347864"/>
            <a:ext cx="2357184" cy="1728193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психолого-педагогической </a:t>
            </a:r>
            <a:r>
              <a:rPr lang="ru-RU" sz="1600" dirty="0">
                <a:solidFill>
                  <a:schemeClr val="tx1"/>
                </a:solidFill>
              </a:rPr>
              <a:t>поддержки семьи и </a:t>
            </a:r>
            <a:r>
              <a:rPr lang="ru-RU" sz="1600" dirty="0" smtClean="0">
                <a:solidFill>
                  <a:schemeClr val="tx1"/>
                </a:solidFill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</a:rPr>
              <a:t>компетентности </a:t>
            </a:r>
            <a:r>
              <a:rPr lang="ru-RU" sz="1600" dirty="0" smtClean="0">
                <a:solidFill>
                  <a:schemeClr val="tx1"/>
                </a:solidFill>
              </a:rPr>
              <a:t>родителей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2176" y="3347864"/>
            <a:ext cx="3992996" cy="1728192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охрана 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укрепление </a:t>
            </a:r>
            <a:r>
              <a:rPr lang="ru-RU" dirty="0">
                <a:solidFill>
                  <a:schemeClr val="tx1"/>
                </a:solidFill>
              </a:rPr>
              <a:t>физического и психического здоровья детей, в том числе их эмоционального благополучия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6632" y="5148064"/>
            <a:ext cx="2357184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вариативности   </a:t>
            </a:r>
            <a:r>
              <a:rPr lang="ru-RU" sz="1600" dirty="0">
                <a:solidFill>
                  <a:schemeClr val="tx1"/>
                </a:solidFill>
              </a:rPr>
              <a:t>и разнообразия содержания Программ </a:t>
            </a:r>
            <a:r>
              <a:rPr lang="ru-RU" sz="1600" dirty="0" smtClean="0">
                <a:solidFill>
                  <a:schemeClr val="tx1"/>
                </a:solidFill>
              </a:rPr>
              <a:t>  и </a:t>
            </a:r>
            <a:r>
              <a:rPr lang="ru-RU" sz="1600" dirty="0">
                <a:solidFill>
                  <a:schemeClr val="tx1"/>
                </a:solidFill>
              </a:rPr>
              <a:t>организационных форм </a:t>
            </a:r>
            <a:r>
              <a:rPr lang="ru-RU" sz="1600" dirty="0" smtClean="0">
                <a:solidFill>
                  <a:schemeClr val="tx1"/>
                </a:solidFill>
              </a:rPr>
              <a:t> дошкольного </a:t>
            </a:r>
            <a:r>
              <a:rPr lang="ru-RU" sz="1600" dirty="0">
                <a:solidFill>
                  <a:schemeClr val="tx1"/>
                </a:solidFill>
              </a:rPr>
              <a:t>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79796" y="7380312"/>
            <a:ext cx="2289564" cy="17636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сохранение единства образовательного пространства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99596" y="5148064"/>
            <a:ext cx="3969764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обеспечение  равных </a:t>
            </a:r>
            <a:r>
              <a:rPr lang="ru-RU" dirty="0">
                <a:solidFill>
                  <a:schemeClr val="tx1"/>
                </a:solidFill>
              </a:rPr>
              <a:t>возможностей для </a:t>
            </a:r>
            <a:r>
              <a:rPr lang="ru-RU" dirty="0" smtClean="0">
                <a:solidFill>
                  <a:schemeClr val="tx1"/>
                </a:solidFill>
              </a:rPr>
              <a:t>  полноценного   развития   </a:t>
            </a:r>
            <a:r>
              <a:rPr lang="ru-RU" dirty="0">
                <a:solidFill>
                  <a:schemeClr val="tx1"/>
                </a:solidFill>
              </a:rPr>
              <a:t>каждого </a:t>
            </a:r>
            <a:r>
              <a:rPr lang="ru-RU" dirty="0" smtClean="0">
                <a:solidFill>
                  <a:schemeClr val="tx1"/>
                </a:solidFill>
              </a:rPr>
              <a:t>  ребёнка  в </a:t>
            </a:r>
            <a:r>
              <a:rPr lang="ru-RU" dirty="0">
                <a:solidFill>
                  <a:schemeClr val="tx1"/>
                </a:solidFill>
              </a:rPr>
              <a:t>период </a:t>
            </a:r>
            <a:r>
              <a:rPr lang="ru-RU" dirty="0" smtClean="0">
                <a:solidFill>
                  <a:schemeClr val="tx1"/>
                </a:solidFill>
              </a:rPr>
              <a:t> дошкольного детства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6632" y="7380312"/>
            <a:ext cx="3992996" cy="17636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объединение  обучения  и </a:t>
            </a:r>
            <a:r>
              <a:rPr lang="ru-RU" sz="1600" dirty="0">
                <a:solidFill>
                  <a:schemeClr val="tx1"/>
                </a:solidFill>
              </a:rPr>
              <a:t>воспитания </a:t>
            </a:r>
            <a:r>
              <a:rPr lang="ru-RU" sz="1600" dirty="0" smtClean="0">
                <a:solidFill>
                  <a:schemeClr val="tx1"/>
                </a:solidFill>
              </a:rPr>
              <a:t> в </a:t>
            </a:r>
            <a:r>
              <a:rPr lang="ru-RU" sz="1600" dirty="0">
                <a:solidFill>
                  <a:schemeClr val="tx1"/>
                </a:solidFill>
              </a:rPr>
              <a:t>целостный образовательный процесс на основе </a:t>
            </a:r>
            <a:r>
              <a:rPr lang="ru-RU" sz="1600" dirty="0" smtClean="0">
                <a:solidFill>
                  <a:schemeClr val="tx1"/>
                </a:solidFill>
              </a:rPr>
              <a:t> духовно-нравственных  и </a:t>
            </a:r>
            <a:r>
              <a:rPr lang="ru-RU" sz="1600" dirty="0">
                <a:solidFill>
                  <a:schemeClr val="tx1"/>
                </a:solidFill>
              </a:rPr>
              <a:t>социокультурных </a:t>
            </a:r>
            <a:r>
              <a:rPr lang="ru-RU" sz="1600" dirty="0" smtClean="0">
                <a:solidFill>
                  <a:schemeClr val="tx1"/>
                </a:solidFill>
              </a:rPr>
              <a:t> ценностей   и принятых  </a:t>
            </a:r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dirty="0" smtClean="0">
                <a:solidFill>
                  <a:schemeClr val="tx1"/>
                </a:solidFill>
              </a:rPr>
              <a:t> обществе </a:t>
            </a:r>
            <a:r>
              <a:rPr lang="ru-RU" sz="1600" dirty="0">
                <a:solidFill>
                  <a:schemeClr val="tx1"/>
                </a:solidFill>
              </a:rPr>
              <a:t>правил </a:t>
            </a:r>
            <a:r>
              <a:rPr lang="ru-RU" sz="1600" dirty="0" smtClean="0">
                <a:solidFill>
                  <a:schemeClr val="tx1"/>
                </a:solidFill>
              </a:rPr>
              <a:t>  и  норм </a:t>
            </a:r>
            <a:r>
              <a:rPr lang="ru-RU" sz="1600" dirty="0">
                <a:solidFill>
                  <a:schemeClr val="tx1"/>
                </a:solidFill>
              </a:rPr>
              <a:t>поведения </a:t>
            </a:r>
            <a:r>
              <a:rPr lang="ru-RU" sz="1600" dirty="0" smtClean="0">
                <a:solidFill>
                  <a:schemeClr val="tx1"/>
                </a:solidFill>
              </a:rPr>
              <a:t> в </a:t>
            </a:r>
            <a:r>
              <a:rPr lang="ru-RU" sz="1600" dirty="0">
                <a:solidFill>
                  <a:schemeClr val="tx1"/>
                </a:solidFill>
              </a:rPr>
              <a:t>интересах человека, семьи,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3758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nywalls.com/pic/201211/1024x768/anywalls.com-52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040" y="-164399"/>
            <a:ext cx="6901040" cy="93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0728" y="443541"/>
            <a:ext cx="546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Современные образовательные    технологии в работе  дошкольных  образовательных  организаций</a:t>
            </a:r>
          </a:p>
          <a:p>
            <a:pPr algn="ctr"/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239" y="2195736"/>
            <a:ext cx="5117152" cy="93875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проектной  и  исследовательской  деятельности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1491" y="3593167"/>
            <a:ext cx="5117152" cy="912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Информационно - коммуникационные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672" y="4932040"/>
            <a:ext cx="5117152" cy="906368"/>
          </a:xfrm>
          <a:prstGeom prst="rect">
            <a:avLst/>
          </a:prstGeom>
          <a:solidFill>
            <a:srgbClr val="25D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Личностно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ориентированные  технологии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8199" y="6300192"/>
            <a:ext cx="5043737" cy="9584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технологии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3456" y="7740352"/>
            <a:ext cx="5074719" cy="81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Игровые   технологии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nywalls.com/pic/201211/1024x768/anywalls.com-521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040" y="1"/>
            <a:ext cx="6901040" cy="933943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Desktop\дет сад\IMG_401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384" y="871900"/>
            <a:ext cx="3604784" cy="278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D:\Мои рисунки\Эрудит 17\65 маме 17 04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004" y="908871"/>
            <a:ext cx="3439313" cy="277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 rot="10800000" flipV="1">
            <a:off x="4077071" y="1763689"/>
            <a:ext cx="278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672" y="854428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ОРГАНИЗАЦИЯ    ТЕАТРАЛИЗОВАННОЙ    ДЕЯТЕЛЬНОСТИ</a:t>
            </a:r>
            <a:endParaRPr lang="ru-RU" sz="1400" b="1" dirty="0"/>
          </a:p>
        </p:txBody>
      </p:sp>
      <p:pic>
        <p:nvPicPr>
          <p:cNvPr id="12" name="Picture 3" descr="C:\Users\админ\Desktop\Новая папка\P105086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70" y="3995936"/>
            <a:ext cx="3574155" cy="2580376"/>
          </a:xfrm>
          <a:prstGeom prst="rect">
            <a:avLst/>
          </a:prstGeom>
          <a:noFill/>
          <a:effectLst>
            <a:softEdge rad="101600"/>
          </a:effectLst>
        </p:spPr>
      </p:pic>
      <p:pic>
        <p:nvPicPr>
          <p:cNvPr id="14" name="Рисунок 13" descr="DSC_1308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84" y="6813942"/>
            <a:ext cx="3577400" cy="258259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04664" y="10775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  проектной  и  исследовательской   деятельности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3675" y="3513946"/>
            <a:ext cx="5249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ПЕДАГОГИЧЕСКИЙ   ПРОЕКТ</a:t>
            </a:r>
          </a:p>
          <a:p>
            <a:pPr algn="ctr"/>
            <a:r>
              <a:rPr lang="ru-RU" sz="1400" b="1" dirty="0" smtClean="0"/>
              <a:t>УРА ! МОЯ   </a:t>
            </a:r>
            <a:r>
              <a:rPr lang="ru-RU" sz="1400" b="1" dirty="0"/>
              <a:t>НОВАЯ  </a:t>
            </a:r>
            <a:r>
              <a:rPr lang="ru-RU" sz="1400" b="1" dirty="0" smtClean="0"/>
              <a:t>ЭКОЛОГИЯ !</a:t>
            </a:r>
            <a:endParaRPr lang="ru-RU" sz="1400" b="1" dirty="0"/>
          </a:p>
        </p:txBody>
      </p:sp>
      <p:pic>
        <p:nvPicPr>
          <p:cNvPr id="20" name="Рисунок 19" descr="http://volodarsk-uo.ru/images/stories/metod-ob-dou-2016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004" y="3995936"/>
            <a:ext cx="3392996" cy="2580376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  <p:sp>
        <p:nvSpPr>
          <p:cNvPr id="18" name="TextBox 17"/>
          <p:cNvSpPr txBox="1"/>
          <p:nvPr/>
        </p:nvSpPr>
        <p:spPr>
          <a:xfrm>
            <a:off x="1268760" y="653846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Э</a:t>
            </a:r>
            <a:r>
              <a:rPr lang="ru-RU" sz="1400" b="1" dirty="0" smtClean="0"/>
              <a:t>КСКУРСИИ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84984" y="6493566"/>
            <a:ext cx="3636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СНЕЖНАЯ  СКАЗКА.  ЗИМНЯЯ ТЕРРИТОРИЯ  РАЗВИТИЯ  В  ДОО </a:t>
            </a:r>
            <a:endParaRPr lang="ru-RU" sz="1400" dirty="0"/>
          </a:p>
        </p:txBody>
      </p:sp>
      <p:pic>
        <p:nvPicPr>
          <p:cNvPr id="23" name="Picture 2" descr="D:\Рабочий стол\Снежная сказка  фото\7\крепость МАДОУ 7\DSCN388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005" y="6940015"/>
            <a:ext cx="3368812" cy="245652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nywalls.com/pic/201211/1024x768/anywalls.com-52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040" y="0"/>
            <a:ext cx="6901040" cy="93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8120" y="107504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Информационно - коммуникационные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User\Рабочий стол\2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" y="937404"/>
            <a:ext cx="3680624" cy="27606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Documents and Settings\User\Мои документы\Мои рисунки\IMG_178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4464" y="937404"/>
            <a:ext cx="2912888" cy="381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40" y="5174101"/>
            <a:ext cx="2967176" cy="386239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791" y="3916377"/>
            <a:ext cx="35364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активно используются мультимедийные экраны, ноутбуки, компьютеры, принтеры, сенсорные столы и доски, лицевые панели в виде аппликаций,  оборудование для песочной терапии</a:t>
            </a:r>
          </a:p>
        </p:txBody>
      </p:sp>
      <p:pic>
        <p:nvPicPr>
          <p:cNvPr id="10" name="Picture 3" descr="D:\Рабочий стол\консультация для родит. Снятие эмоц напряжения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51" y="6285997"/>
            <a:ext cx="3536437" cy="27401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nywalls.com/pic/201211/1024x768/anywalls.com-52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040" y="-188225"/>
            <a:ext cx="6901040" cy="93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206" y="0"/>
            <a:ext cx="6342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Личностно - ориентированные 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технологии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Управление образования\КОНКУРСЫ\БОлЬШИЕ  ГОНКИ ( для педагогов ДОУ) 2015год\ФОТО Большие гонки\2017\2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5425" y="3707904"/>
            <a:ext cx="3635754" cy="2727124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6025" y="1475656"/>
            <a:ext cx="221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66FF"/>
              </a:solidFill>
            </a:endParaRPr>
          </a:p>
          <a:p>
            <a:pPr algn="ctr"/>
            <a:r>
              <a:rPr lang="ru-RU" b="1" dirty="0" smtClean="0">
                <a:solidFill>
                  <a:srgbClr val="0066FF"/>
                </a:solidFill>
              </a:rPr>
              <a:t>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4" name="Picture 2" descr="F:\Управление образования\КОНКУРСЫ\конкурс битва маленьких хоров\фото битва маленьких хоров 2016г\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3568"/>
            <a:ext cx="3404905" cy="274629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Управление образования\ФОТО  ДОУ\фото Юный эрудит 2016\фото 6\IMG_723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76" y="683568"/>
            <a:ext cx="3508324" cy="2746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1520" y="545068"/>
            <a:ext cx="3429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Районный    конкурс</a:t>
            </a:r>
          </a:p>
          <a:p>
            <a:pPr algn="ctr"/>
            <a:r>
              <a:rPr lang="ru-RU" sz="1600" b="1" dirty="0" smtClean="0"/>
              <a:t>БИТВА   МАЛЕНЬКИХ  </a:t>
            </a:r>
            <a:r>
              <a:rPr lang="ru-RU" sz="1600" b="1" dirty="0"/>
              <a:t>ХОРОВ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89338" y="545068"/>
            <a:ext cx="3429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«ЮНЫЙ  ЭРУДИТ»</a:t>
            </a:r>
          </a:p>
          <a:p>
            <a:pPr algn="ctr"/>
            <a:r>
              <a:rPr lang="ru-RU" sz="1600" b="1" dirty="0" smtClean="0"/>
              <a:t>мини-олимпиада  для  </a:t>
            </a:r>
            <a:r>
              <a:rPr lang="ru-RU" sz="1600" b="1" dirty="0"/>
              <a:t>детей старшего </a:t>
            </a:r>
            <a:r>
              <a:rPr lang="ru-RU" sz="1600" b="1" dirty="0" smtClean="0"/>
              <a:t>   дошкольного   возраста</a:t>
            </a:r>
            <a:endParaRPr lang="ru-RU" sz="1600" b="1" dirty="0"/>
          </a:p>
        </p:txBody>
      </p:sp>
      <p:pic>
        <p:nvPicPr>
          <p:cNvPr id="17" name="Picture 2" descr="F:\Управление образования\КОНКУРСЫ\АКАДЕМИЯ  ТАЛАНТОВ\фото\16-05-2017_08-38-39\РМО музыкальных 01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905" y="3779912"/>
            <a:ext cx="3350219" cy="251294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78086" y="3219090"/>
            <a:ext cx="3020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Видео- конкурс</a:t>
            </a:r>
          </a:p>
          <a:p>
            <a:pPr algn="ctr"/>
            <a:r>
              <a:rPr lang="ru-RU" sz="1600" b="1" dirty="0" smtClean="0"/>
              <a:t>АКАДЕМИЯ    ТАЛАНТОВ</a:t>
            </a:r>
            <a:endParaRPr lang="ru-RU" sz="1600" b="1" dirty="0"/>
          </a:p>
        </p:txBody>
      </p:sp>
      <p:pic>
        <p:nvPicPr>
          <p:cNvPr id="19" name="Picture 4" descr="F:\Управление образования\ФОТО  ДОУ\фото с МАЛЫШИАДЫ\фото малышиада 2016\фото_cr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098" y="6604656"/>
            <a:ext cx="3311930" cy="250384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30099" y="3429861"/>
            <a:ext cx="3465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Спортивное  мероприятие для сотрудников  ДОО</a:t>
            </a:r>
          </a:p>
          <a:p>
            <a:pPr algn="ctr"/>
            <a:r>
              <a:rPr lang="ru-RU" sz="1400" b="1" dirty="0" smtClean="0"/>
              <a:t>БОЛЬШИЕ    ГОНКИ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326124" y="6189157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МАЛЫШИАДА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районный </a:t>
            </a:r>
            <a:r>
              <a:rPr lang="ru-RU" sz="1600" b="1" dirty="0" smtClean="0">
                <a:solidFill>
                  <a:schemeClr val="bg1"/>
                </a:solidFill>
              </a:rPr>
              <a:t>    </a:t>
            </a:r>
            <a:r>
              <a:rPr lang="ru-RU" sz="1600" b="1" dirty="0">
                <a:solidFill>
                  <a:schemeClr val="bg1"/>
                </a:solidFill>
              </a:rPr>
              <a:t>спортивный фестиваль   </a:t>
            </a:r>
            <a:r>
              <a:rPr lang="ru-RU" sz="1600" b="1" dirty="0" smtClean="0">
                <a:solidFill>
                  <a:schemeClr val="bg1"/>
                </a:solidFill>
              </a:rPr>
              <a:t> команд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F:\Управление образования\ФОТО  ДОУ\конкурс чтецов\2017\фото 8\20170126_09093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3391"/>
            <a:ext cx="3407480" cy="2494593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-603448" y="6251186"/>
            <a:ext cx="4958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РАЙОННЫЙ   КОНКУРС  </a:t>
            </a:r>
            <a:endParaRPr lang="ru-RU" sz="1400" b="1" dirty="0"/>
          </a:p>
          <a:p>
            <a:pPr algn="ctr"/>
            <a:r>
              <a:rPr lang="ru-RU" sz="1400" b="1" dirty="0" smtClean="0"/>
              <a:t>ЧТЕЦОВ</a:t>
            </a:r>
            <a:endParaRPr lang="ru-RU" sz="1400" b="1" dirty="0"/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для </a:t>
            </a:r>
            <a:r>
              <a:rPr lang="ru-RU" sz="1600" b="1" dirty="0" smtClean="0">
                <a:solidFill>
                  <a:schemeClr val="bg1"/>
                </a:solidFill>
              </a:rPr>
              <a:t>  детей     с  </a:t>
            </a:r>
            <a:r>
              <a:rPr lang="ru-RU" sz="1600" b="1" dirty="0">
                <a:solidFill>
                  <a:schemeClr val="bg1"/>
                </a:solidFill>
              </a:rPr>
              <a:t>ОНР</a:t>
            </a:r>
          </a:p>
        </p:txBody>
      </p:sp>
    </p:spTree>
    <p:extLst>
      <p:ext uri="{BB962C8B-B14F-4D97-AF65-F5344CB8AC3E}">
        <p14:creationId xmlns:p14="http://schemas.microsoft.com/office/powerpoint/2010/main" val="13173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nywalls.com/pic/201211/1024x768/anywalls.com-52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040" y="1"/>
            <a:ext cx="6901040" cy="93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G_185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570" y="683568"/>
            <a:ext cx="3196226" cy="2606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508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F:\Управление образования\ФОТО  ДОУ\фото доу\24\физо 0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" y="618885"/>
            <a:ext cx="3475922" cy="27363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411" y="212966"/>
            <a:ext cx="6404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ЗДОРОВЬЕСБЕРЕГАЮЩИЕ    ТЕХНОЛОГИИ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81" y="838766"/>
            <a:ext cx="591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Обучение    элементам    спортивных   игр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F:\Управление образования\ФОТО  ДОУ\фото с МАЛЫШИАДЫ\малышиада 2017\область\Лысково 17 04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55" y="3596919"/>
            <a:ext cx="3475922" cy="260723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Управление образования\ФОТО  ДОУ\фото с МАЛЫШИАДЫ\малышиада 2017\область\Лысково 17 07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480" y="3695525"/>
            <a:ext cx="3435906" cy="2577222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0848" y="3302961"/>
            <a:ext cx="255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СДАЧА     НОРМ   ГТО</a:t>
            </a:r>
            <a:endParaRPr lang="ru-RU" sz="1600" b="1" dirty="0"/>
          </a:p>
        </p:txBody>
      </p:sp>
      <p:pic>
        <p:nvPicPr>
          <p:cNvPr id="3074" name="Picture 2" descr="F:\Управление образования\ФГОС  ДО\ФОТО среда по ФГОС  ДО 2015 год\14\Индивидуальная работа по ФИЗО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384" y="6665548"/>
            <a:ext cx="3387623" cy="2540717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79" y="6272747"/>
            <a:ext cx="3381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ЛЕЧЕБНАЯ   ФИЗКУЛЬТУРА</a:t>
            </a:r>
            <a:endParaRPr lang="ru-RU" sz="1600" b="1" dirty="0"/>
          </a:p>
        </p:txBody>
      </p:sp>
      <p:pic>
        <p:nvPicPr>
          <p:cNvPr id="17" name="Picture 3" descr="C:\Users\йцук\Desktop\Конкурс   Зимняя сказка\DSCN831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819" y="6665548"/>
            <a:ext cx="3565181" cy="2673886"/>
          </a:xfrm>
          <a:prstGeom prst="rect">
            <a:avLst/>
          </a:prstGeom>
          <a:noFill/>
          <a:effectLst>
            <a:softEdge rad="114300"/>
          </a:effectLst>
        </p:spPr>
      </p:pic>
      <p:sp>
        <p:nvSpPr>
          <p:cNvPr id="11" name="TextBox 10"/>
          <p:cNvSpPr txBox="1"/>
          <p:nvPr/>
        </p:nvSpPr>
        <p:spPr>
          <a:xfrm>
            <a:off x="3548242" y="6204155"/>
            <a:ext cx="327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физкультурные  занятия на свежем  воздухе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30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nywalls.com/pic/201211/1024x768/anywalls.com-52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8" y="1"/>
            <a:ext cx="6947498" cy="919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70" y="2869357"/>
            <a:ext cx="65973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На  базе  10  дошкольных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 образовательных  организаций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действуют   консультационные   центры,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которые оказывают бесплатную психолого-педагогическую и консультационную  помощь  родителям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 (законным представителям) детей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C:\Documents and Settings\Admin\Рабочий стол\фото для С. И\фото для през\P101185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458" y="226409"/>
            <a:ext cx="3407480" cy="268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volodarsk-uo.ru/images/stories/konsultacionnye-centry/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951" y="226409"/>
            <a:ext cx="3515703" cy="276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72361" y="5508104"/>
            <a:ext cx="33452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Специалисты консультационного центра </a:t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( используется интегративный </a:t>
            </a:r>
            <a:r>
              <a:rPr lang="ru-RU" sz="1600" b="1" dirty="0">
                <a:solidFill>
                  <a:srgbClr val="7030A0"/>
                </a:solidFill>
              </a:rPr>
              <a:t>подход к организации </a:t>
            </a:r>
            <a:r>
              <a:rPr lang="ru-RU" sz="1600" b="1" dirty="0" smtClean="0">
                <a:solidFill>
                  <a:srgbClr val="7030A0"/>
                </a:solidFill>
              </a:rPr>
              <a:t> работы</a:t>
            </a:r>
            <a:r>
              <a:rPr lang="ru-RU" sz="1600" b="1" dirty="0">
                <a:solidFill>
                  <a:srgbClr val="7030A0"/>
                </a:solidFill>
              </a:rPr>
              <a:t>)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3933056" y="8065371"/>
            <a:ext cx="1584176" cy="5751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</a:rPr>
              <a:t>старший воспитатель</a:t>
            </a:r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12" name="Группа 30"/>
          <p:cNvGrpSpPr/>
          <p:nvPr/>
        </p:nvGrpSpPr>
        <p:grpSpPr>
          <a:xfrm>
            <a:off x="2738807" y="8528697"/>
            <a:ext cx="1517901" cy="628176"/>
            <a:chOff x="-560957" y="1144416"/>
            <a:chExt cx="1239824" cy="1239824"/>
          </a:xfr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3" name="Овал 12"/>
            <p:cNvSpPr/>
            <p:nvPr/>
          </p:nvSpPr>
          <p:spPr>
            <a:xfrm>
              <a:off x="-560957" y="1144416"/>
              <a:ext cx="1239824" cy="1239824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-296310" y="1601047"/>
              <a:ext cx="863391" cy="61442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</a:rPr>
                <a:t>Инструктор ФИЗО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Овал 15"/>
          <p:cNvSpPr/>
          <p:nvPr/>
        </p:nvSpPr>
        <p:spPr>
          <a:xfrm>
            <a:off x="3348518" y="7413273"/>
            <a:ext cx="1542664" cy="54358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err="1" smtClean="0">
                <a:solidFill>
                  <a:schemeClr val="tx1"/>
                </a:solidFill>
              </a:rPr>
              <a:t>Мед</a:t>
            </a:r>
            <a:r>
              <a:rPr lang="ru-RU" sz="1200" dirty="0" smtClean="0">
                <a:solidFill>
                  <a:schemeClr val="tx1"/>
                </a:solidFill>
              </a:rPr>
              <a:t>. сестра  ЦРБ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Shape 16"/>
          <p:cNvSpPr/>
          <p:nvPr/>
        </p:nvSpPr>
        <p:spPr>
          <a:xfrm>
            <a:off x="165031" y="7231141"/>
            <a:ext cx="6693923" cy="1848569"/>
          </a:xfrm>
          <a:prstGeom prst="funnel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Группа 17"/>
          <p:cNvGrpSpPr/>
          <p:nvPr/>
        </p:nvGrpSpPr>
        <p:grpSpPr>
          <a:xfrm>
            <a:off x="539245" y="7504548"/>
            <a:ext cx="1332830" cy="560823"/>
            <a:chOff x="2501761" y="1609041"/>
            <a:chExt cx="1091619" cy="901847"/>
          </a:xfrm>
          <a:scene3d>
            <a:camera prst="orthographicFront"/>
            <a:lightRig rig="flat" dir="t"/>
          </a:scene3d>
        </p:grpSpPr>
        <p:sp>
          <p:nvSpPr>
            <p:cNvPr id="19" name="Овал 18"/>
            <p:cNvSpPr/>
            <p:nvPr/>
          </p:nvSpPr>
          <p:spPr>
            <a:xfrm>
              <a:off x="2501761" y="1609041"/>
              <a:ext cx="1091619" cy="90184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2656888" y="1741114"/>
              <a:ext cx="683572" cy="6377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</a:rPr>
                <a:t>Педагог</a:t>
              </a:r>
              <a:r>
                <a:rPr lang="ru-RU" sz="1200" kern="1200" dirty="0" smtClean="0"/>
                <a:t> -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психолог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695316" y="8040292"/>
            <a:ext cx="1226931" cy="571835"/>
            <a:chOff x="3151360" y="1112620"/>
            <a:chExt cx="854584" cy="750129"/>
          </a:xfrm>
          <a:scene3d>
            <a:camera prst="orthographicFront"/>
            <a:lightRig rig="flat" dir="t"/>
          </a:scene3d>
        </p:grpSpPr>
        <p:sp>
          <p:nvSpPr>
            <p:cNvPr id="23" name="Овал 22"/>
            <p:cNvSpPr/>
            <p:nvPr/>
          </p:nvSpPr>
          <p:spPr>
            <a:xfrm>
              <a:off x="3151360" y="1112620"/>
              <a:ext cx="854584" cy="75012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3362121" y="1161446"/>
              <a:ext cx="505834" cy="5918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</a:rPr>
                <a:t>Учитель-логопед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Овал 24"/>
          <p:cNvSpPr/>
          <p:nvPr/>
        </p:nvSpPr>
        <p:spPr>
          <a:xfrm>
            <a:off x="4857492" y="7495974"/>
            <a:ext cx="1650674" cy="4748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        Муз.</a:t>
            </a:r>
          </a:p>
          <a:p>
            <a:r>
              <a:rPr lang="ru-RU" sz="1200" dirty="0" smtClean="0"/>
              <a:t>руководитель</a:t>
            </a:r>
            <a:endParaRPr lang="ru-RU" sz="1200" dirty="0"/>
          </a:p>
        </p:txBody>
      </p:sp>
      <p:sp>
        <p:nvSpPr>
          <p:cNvPr id="28" name="Овал 27"/>
          <p:cNvSpPr/>
          <p:nvPr/>
        </p:nvSpPr>
        <p:spPr>
          <a:xfrm>
            <a:off x="1205660" y="8040292"/>
            <a:ext cx="1533147" cy="576105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воспитатель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838622" y="7413273"/>
            <a:ext cx="1556624" cy="6402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заведующий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0" name="Рисунок 29" descr="K:\DCIM\102D3200\DSC_098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37" y="4597671"/>
            <a:ext cx="3503799" cy="25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3173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nywalls.com/pic/201211/1024x768/anywalls.com-52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040" y="1"/>
            <a:ext cx="6901040" cy="93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393159" y="145346"/>
            <a:ext cx="584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ИГРОВЫЕ   ТЕХНОЛОГИИ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3040" y="542370"/>
            <a:ext cx="700043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проведение районных </a:t>
            </a:r>
            <a:r>
              <a:rPr lang="ru-RU" dirty="0" smtClean="0"/>
              <a:t> военно-спортивных  игр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с участием  воспитанников ДОО, родителей (законных представителей) и педагогов</a:t>
            </a:r>
          </a:p>
          <a:p>
            <a:pPr algn="ctr"/>
            <a:endParaRPr lang="ru-RU" sz="2000" dirty="0"/>
          </a:p>
        </p:txBody>
      </p:sp>
      <p:pic>
        <p:nvPicPr>
          <p:cNvPr id="7" name="Picture 2" descr="F:\Управление образования\ФОТО  ДОУ\ЗАРНИЧКА  МАДОУ 7\DSC_00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1" y="1702579"/>
            <a:ext cx="3465757" cy="25670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Управление образования\ФОТО  ДОУ\ЗАРНИЧКА  МАДОУ 7\DSCN06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003" y="1662972"/>
            <a:ext cx="3312659" cy="26066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2297" y="1437213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МАЛАЯ    ЗАРНИЧКА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1672" y="4084941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МАЛЬЧИШ - КИБАЛЬЧИШ</a:t>
            </a:r>
            <a:endParaRPr lang="ru-RU" b="1" dirty="0"/>
          </a:p>
        </p:txBody>
      </p:sp>
      <p:pic>
        <p:nvPicPr>
          <p:cNvPr id="11" name="Picture 4" descr="IMG_843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1" y="4283968"/>
            <a:ext cx="3555830" cy="252680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F:\Управление образования\КОНКУРСЫ\МАЛАЯ  ЗАРНИЧКА\отчеты ЗАРНИЧКА\2\DSCN0397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404" y="4277446"/>
            <a:ext cx="3323855" cy="252680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3" name="Picture 8" descr="F:\Управление образования\КОНКУРСЫ\МИНИ-ФУТБОЛ для дошкольников\фото футбол 2016\решетиха\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1" y="6732240"/>
            <a:ext cx="3475922" cy="2607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Рабочий стол\фото футболл 2017\Фото мулино\DSC_018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867" y="6732240"/>
            <a:ext cx="3403885" cy="26072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51683" y="847617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Районные спортивные  соревнования по </a:t>
            </a:r>
            <a:r>
              <a:rPr lang="ru-RU" dirty="0" smtClean="0">
                <a:solidFill>
                  <a:schemeClr val="bg1"/>
                </a:solidFill>
              </a:rPr>
              <a:t>мини </a:t>
            </a:r>
            <a:r>
              <a:rPr lang="ru-RU" b="1" dirty="0" smtClean="0">
                <a:solidFill>
                  <a:schemeClr val="bg1"/>
                </a:solidFill>
              </a:rPr>
              <a:t>футболу «БЫСТРЫЙ   </a:t>
            </a:r>
            <a:r>
              <a:rPr lang="ru-RU" b="1" dirty="0">
                <a:solidFill>
                  <a:schemeClr val="bg1"/>
                </a:solidFill>
              </a:rPr>
              <a:t>МЯЧ»</a:t>
            </a:r>
          </a:p>
        </p:txBody>
      </p:sp>
    </p:spTree>
    <p:extLst>
      <p:ext uri="{BB962C8B-B14F-4D97-AF65-F5344CB8AC3E}">
        <p14:creationId xmlns:p14="http://schemas.microsoft.com/office/powerpoint/2010/main" val="13173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366</Words>
  <Application>Microsoft Office PowerPoint</Application>
  <PresentationFormat>Экран (4:3)</PresentationFormat>
  <Paragraphs>84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Пользователь Windows</cp:lastModifiedBy>
  <cp:revision>76</cp:revision>
  <cp:lastPrinted>2018-02-02T13:40:51Z</cp:lastPrinted>
  <dcterms:created xsi:type="dcterms:W3CDTF">2018-02-02T07:18:05Z</dcterms:created>
  <dcterms:modified xsi:type="dcterms:W3CDTF">2018-02-08T18:10:42Z</dcterms:modified>
</cp:coreProperties>
</file>